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6" r:id="rId3"/>
    <p:sldId id="257" r:id="rId4"/>
    <p:sldId id="263" r:id="rId5"/>
    <p:sldId id="277" r:id="rId6"/>
    <p:sldId id="274" r:id="rId7"/>
    <p:sldId id="265" r:id="rId8"/>
    <p:sldId id="273" r:id="rId9"/>
    <p:sldId id="258" r:id="rId10"/>
    <p:sldId id="266" r:id="rId11"/>
    <p:sldId id="264" r:id="rId12"/>
    <p:sldId id="272" r:id="rId13"/>
    <p:sldId id="275"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E46847-743E-4591-AD13-A240561FB701}" v="93" dt="2024-09-19T14:34:38.8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rijn Tassier" userId="2g+bKhNMT3O6Ydavzqtsi4eX06bVzuDse0mil9eP3Mk=" providerId="None" clId="Web-{68E46847-743E-4591-AD13-A240561FB701}"/>
    <pc:docChg chg="modSld">
      <pc:chgData name="Katrijn Tassier" userId="2g+bKhNMT3O6Ydavzqtsi4eX06bVzuDse0mil9eP3Mk=" providerId="None" clId="Web-{68E46847-743E-4591-AD13-A240561FB701}" dt="2024-09-19T14:34:36.535" v="50" actId="20577"/>
      <pc:docMkLst>
        <pc:docMk/>
      </pc:docMkLst>
      <pc:sldChg chg="modSp">
        <pc:chgData name="Katrijn Tassier" userId="2g+bKhNMT3O6Ydavzqtsi4eX06bVzuDse0mil9eP3Mk=" providerId="None" clId="Web-{68E46847-743E-4591-AD13-A240561FB701}" dt="2024-09-19T14:30:47.653" v="31" actId="20577"/>
        <pc:sldMkLst>
          <pc:docMk/>
          <pc:sldMk cId="3124657044" sldId="266"/>
        </pc:sldMkLst>
        <pc:spChg chg="mod">
          <ac:chgData name="Katrijn Tassier" userId="2g+bKhNMT3O6Ydavzqtsi4eX06bVzuDse0mil9eP3Mk=" providerId="None" clId="Web-{68E46847-743E-4591-AD13-A240561FB701}" dt="2024-09-19T14:30:47.653" v="31" actId="20577"/>
          <ac:spMkLst>
            <pc:docMk/>
            <pc:sldMk cId="3124657044" sldId="266"/>
            <ac:spMk id="3" creationId="{00000000-0000-0000-0000-000000000000}"/>
          </ac:spMkLst>
        </pc:spChg>
      </pc:sldChg>
      <pc:sldChg chg="modSp">
        <pc:chgData name="Katrijn Tassier" userId="2g+bKhNMT3O6Ydavzqtsi4eX06bVzuDse0mil9eP3Mk=" providerId="None" clId="Web-{68E46847-743E-4591-AD13-A240561FB701}" dt="2024-09-19T14:34:36.535" v="50" actId="20577"/>
        <pc:sldMkLst>
          <pc:docMk/>
          <pc:sldMk cId="3277661404" sldId="275"/>
        </pc:sldMkLst>
        <pc:spChg chg="mod">
          <ac:chgData name="Katrijn Tassier" userId="2g+bKhNMT3O6Ydavzqtsi4eX06bVzuDse0mil9eP3Mk=" providerId="None" clId="Web-{68E46847-743E-4591-AD13-A240561FB701}" dt="2024-09-19T14:34:36.535" v="50" actId="20577"/>
          <ac:spMkLst>
            <pc:docMk/>
            <pc:sldMk cId="3277661404" sldId="275"/>
            <ac:spMk id="3" creationId="{2CA024E6-361A-4ACB-96BB-4F2BB34C5113}"/>
          </ac:spMkLst>
        </pc:spChg>
      </pc:sldChg>
      <pc:sldChg chg="modSp">
        <pc:chgData name="Katrijn Tassier" userId="2g+bKhNMT3O6Ydavzqtsi4eX06bVzuDse0mil9eP3Mk=" providerId="None" clId="Web-{68E46847-743E-4591-AD13-A240561FB701}" dt="2024-09-19T14:29:59.542" v="27" actId="20577"/>
        <pc:sldMkLst>
          <pc:docMk/>
          <pc:sldMk cId="3720593433" sldId="277"/>
        </pc:sldMkLst>
        <pc:spChg chg="mod">
          <ac:chgData name="Katrijn Tassier" userId="2g+bKhNMT3O6Ydavzqtsi4eX06bVzuDse0mil9eP3Mk=" providerId="None" clId="Web-{68E46847-743E-4591-AD13-A240561FB701}" dt="2024-09-19T14:29:59.542" v="27" actId="20577"/>
          <ac:spMkLst>
            <pc:docMk/>
            <pc:sldMk cId="3720593433" sldId="277"/>
            <ac:spMk id="4" creationId="{4EA85502-4914-4E81-B0A0-B5F2DABC769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nl-NL"/>
              <a:t>Klik om de stijl te bewerken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nl-NL"/>
              <a:t>Klik om de stijl te bewerken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18C79C5D-2A6F-F04D-97DA-BEF2467B64E4}"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nl-NL"/>
              <a:t>Klik om de stijl te bewerken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nl-NL"/>
              <a:t>Tekststijl van het model bewerken</a:t>
            </a:r>
          </a:p>
        </p:txBody>
      </p:sp>
      <p:sp>
        <p:nvSpPr>
          <p:cNvPr id="4" name="Date Placeholder 3"/>
          <p:cNvSpPr>
            <a:spLocks noGrp="1"/>
          </p:cNvSpPr>
          <p:nvPr>
            <p:ph type="dt" sz="half" idx="10"/>
          </p:nvPr>
        </p:nvSpPr>
        <p:spPr/>
        <p:txBody>
          <a:bodyPr/>
          <a:lstStyle/>
          <a:p>
            <a:fld id="{8DFA1846-DA80-1C48-A609-854EA85C59AD}"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nl-NL"/>
              <a:t>Klik om de stijl te bewerken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nl-NL"/>
              <a:t>Tekststijl van het model bewerken</a:t>
            </a:r>
          </a:p>
        </p:txBody>
      </p:sp>
      <p:sp>
        <p:nvSpPr>
          <p:cNvPr id="2" name="Date Placeholder 1"/>
          <p:cNvSpPr>
            <a:spLocks noGrp="1"/>
          </p:cNvSpPr>
          <p:nvPr>
            <p:ph type="dt" sz="half" idx="10"/>
          </p:nvPr>
        </p:nvSpPr>
        <p:spPr/>
        <p:txBody>
          <a:bodyPr/>
          <a:lstStyle/>
          <a:p>
            <a:fld id="{FBF54567-0DE4-3F47-BF90-CB84690072F9}" type="datetimeFigureOut">
              <a:rPr lang="en-US" dirty="0"/>
              <a:pPr/>
              <a:t>9/19/2024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nl-NL"/>
              <a:t>Klik om de stijl te bewerken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nl-NL"/>
              <a:t>Klik om de stijl te bewerken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DFA1846-DA80-1C48-A609-854EA85C59AD}"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9/19/2024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9/19/2024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9/19/2024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nl-NL"/>
              <a:t>Klik om de stijl te bewerken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D0DF5E60-9974-AC48-9591-99C2BB44B7CF}"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nl-NL"/>
              <a:t>Klik om de stijl te bewerken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9/19/2024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nl-NL"/>
              <a:t>Klik om de stijl te bewerken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9/19/2024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olo.b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ouderraad@basisschooldevlinder.b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rasschaat.be/kaar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10001" y="513807"/>
            <a:ext cx="10572000" cy="3906392"/>
          </a:xfrm>
        </p:spPr>
        <p:txBody>
          <a:bodyPr/>
          <a:lstStyle/>
          <a:p>
            <a:pPr algn="ctr"/>
            <a:r>
              <a:rPr lang="nl-BE" dirty="0"/>
              <a:t>Schooljaar 2024 - 2025</a:t>
            </a:r>
          </a:p>
        </p:txBody>
      </p:sp>
      <p:sp>
        <p:nvSpPr>
          <p:cNvPr id="3" name="Ondertitel 2"/>
          <p:cNvSpPr>
            <a:spLocks noGrp="1"/>
          </p:cNvSpPr>
          <p:nvPr>
            <p:ph type="subTitle" idx="1"/>
          </p:nvPr>
        </p:nvSpPr>
        <p:spPr>
          <a:xfrm>
            <a:off x="810001" y="5280847"/>
            <a:ext cx="10572000" cy="928364"/>
          </a:xfrm>
        </p:spPr>
        <p:txBody>
          <a:bodyPr>
            <a:normAutofit/>
          </a:bodyPr>
          <a:lstStyle/>
          <a:p>
            <a:r>
              <a:rPr lang="nl-BE" sz="3200" dirty="0"/>
              <a:t>Algemene schoolinformatie</a:t>
            </a:r>
          </a:p>
        </p:txBody>
      </p:sp>
      <p:pic>
        <p:nvPicPr>
          <p:cNvPr id="4" name="Afbeelding 3" descr="http://basisschooldevlinderbe.webhosting.be/wp-content/themes/victory-two/assets/_vlinder/logo-header.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2914" y="513807"/>
            <a:ext cx="3625351" cy="2412273"/>
          </a:xfrm>
          <a:prstGeom prst="rect">
            <a:avLst/>
          </a:prstGeom>
          <a:noFill/>
          <a:ln w="9525">
            <a:noFill/>
            <a:miter lim="800000"/>
            <a:headEnd/>
            <a:tailEnd/>
          </a:ln>
        </p:spPr>
      </p:pic>
    </p:spTree>
    <p:extLst>
      <p:ext uri="{BB962C8B-B14F-4D97-AF65-F5344CB8AC3E}">
        <p14:creationId xmlns:p14="http://schemas.microsoft.com/office/powerpoint/2010/main" val="182946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VOOR- EN NASCHOOLSE OPVANG</a:t>
            </a:r>
          </a:p>
        </p:txBody>
      </p:sp>
      <p:sp>
        <p:nvSpPr>
          <p:cNvPr id="3" name="Tijdelijke aanduiding voor inhoud 2"/>
          <p:cNvSpPr>
            <a:spLocks noGrp="1"/>
          </p:cNvSpPr>
          <p:nvPr>
            <p:ph idx="1"/>
          </p:nvPr>
        </p:nvSpPr>
        <p:spPr/>
        <p:txBody>
          <a:bodyPr/>
          <a:lstStyle/>
          <a:p>
            <a:r>
              <a:rPr lang="nl-BE" dirty="0"/>
              <a:t>Meester Sam: voor- en naschoolse opvang –  via poort Lage Kaart</a:t>
            </a:r>
            <a:br>
              <a:rPr lang="nl-BE" dirty="0"/>
            </a:br>
            <a:r>
              <a:rPr lang="nl-BE" dirty="0"/>
              <a:t>                         dagelijks van 07:00 – 08:15 en van 15:30 – 18:00 </a:t>
            </a:r>
            <a:br>
              <a:rPr lang="nl-BE" dirty="0"/>
            </a:br>
            <a:r>
              <a:rPr lang="nl-BE" dirty="0"/>
              <a:t>                         woensdag tot 13:50 (na 14:00 reserveren bij </a:t>
            </a:r>
            <a:r>
              <a:rPr lang="nl-BE" dirty="0">
                <a:hlinkClick r:id="rId2"/>
              </a:rPr>
              <a:t>olo.be</a:t>
            </a:r>
            <a:br>
              <a:rPr lang="nl-BE" dirty="0"/>
            </a:br>
            <a:r>
              <a:rPr lang="nl-BE" dirty="0"/>
              <a:t>                         kostprijs €1 per begonnen half uur (digitale schoolrekening)</a:t>
            </a:r>
          </a:p>
          <a:p>
            <a:pPr marL="0" indent="0">
              <a:buNone/>
            </a:pPr>
            <a:endParaRPr lang="nl-BE" dirty="0"/>
          </a:p>
          <a:p>
            <a:r>
              <a:rPr lang="nl-BE" dirty="0"/>
              <a:t>Juf Cynthia: studie van 15:40 – 16:40</a:t>
            </a:r>
            <a:br>
              <a:rPr lang="nl-BE" dirty="0"/>
            </a:br>
            <a:r>
              <a:rPr lang="nl-BE" dirty="0"/>
              <a:t>                      L2 werkt 30 minuten – afhalen om 16:10 of nadien </a:t>
            </a:r>
            <a:r>
              <a:rPr lang="nl-BE" dirty="0" err="1"/>
              <a:t>nabewaking</a:t>
            </a:r>
            <a:br>
              <a:rPr lang="nl-BE" dirty="0"/>
            </a:br>
            <a:r>
              <a:rPr lang="nl-BE" dirty="0"/>
              <a:t>                      L3 - L6 werkt 60 minuten – afhalen om 16:40 of nadien </a:t>
            </a:r>
            <a:br>
              <a:rPr lang="nl-BE" dirty="0"/>
            </a:br>
            <a:r>
              <a:rPr lang="nl-BE" dirty="0"/>
              <a:t>                      </a:t>
            </a:r>
            <a:r>
              <a:rPr lang="nl-BE" dirty="0" err="1"/>
              <a:t>nabewaking</a:t>
            </a:r>
            <a:br>
              <a:rPr lang="nl-BE" dirty="0"/>
            </a:br>
            <a:r>
              <a:rPr lang="nl-BE" dirty="0"/>
              <a:t>                      kostprijs €1 per begonnen half uur (digitale schoolrekening)</a:t>
            </a:r>
          </a:p>
        </p:txBody>
      </p:sp>
    </p:spTree>
    <p:extLst>
      <p:ext uri="{BB962C8B-B14F-4D97-AF65-F5344CB8AC3E}">
        <p14:creationId xmlns:p14="http://schemas.microsoft.com/office/powerpoint/2010/main" val="3124657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OUDERRAAD</a:t>
            </a:r>
          </a:p>
        </p:txBody>
      </p:sp>
      <p:sp>
        <p:nvSpPr>
          <p:cNvPr id="3" name="Tijdelijke aanduiding voor inhoud 2"/>
          <p:cNvSpPr>
            <a:spLocks noGrp="1"/>
          </p:cNvSpPr>
          <p:nvPr>
            <p:ph idx="1"/>
          </p:nvPr>
        </p:nvSpPr>
        <p:spPr>
          <a:xfrm>
            <a:off x="818712" y="2222287"/>
            <a:ext cx="10817476" cy="4456419"/>
          </a:xfrm>
        </p:spPr>
        <p:txBody>
          <a:bodyPr>
            <a:normAutofit/>
          </a:bodyPr>
          <a:lstStyle/>
          <a:p>
            <a:pPr>
              <a:buFont typeface="Courier New" panose="02070309020205020404" pitchFamily="49" charset="0"/>
              <a:buChar char="o"/>
            </a:pPr>
            <a:r>
              <a:rPr lang="nl-BE" b="1" u="sng" dirty="0"/>
              <a:t>Wie?</a:t>
            </a:r>
            <a:r>
              <a:rPr lang="nl-BE" dirty="0"/>
              <a:t> Enthousiaste ouders die de belangen van leerlingen en ouders overbrengen naar de school. </a:t>
            </a:r>
          </a:p>
          <a:p>
            <a:pPr>
              <a:buFont typeface="Courier New" panose="02070309020205020404" pitchFamily="49" charset="0"/>
              <a:buChar char="o"/>
            </a:pPr>
            <a:r>
              <a:rPr lang="nl-BE" b="1" u="sng" dirty="0"/>
              <a:t>Hoe?</a:t>
            </a:r>
            <a:r>
              <a:rPr lang="nl-BE" dirty="0"/>
              <a:t> Vergaderen maandelijks, organiseren verschillende activiteiten. Om ouders te verenigen en de betrokkenheid bij de school te vergroten. </a:t>
            </a:r>
          </a:p>
          <a:p>
            <a:pPr>
              <a:buFont typeface="Courier New" panose="02070309020205020404" pitchFamily="49" charset="0"/>
              <a:buChar char="o"/>
            </a:pPr>
            <a:r>
              <a:rPr lang="nl-BE" b="1" u="sng" dirty="0"/>
              <a:t>Wat?</a:t>
            </a:r>
            <a:r>
              <a:rPr lang="nl-BE" dirty="0"/>
              <a:t> Activiteiten met als doel de kinderen iets extra te geven of activiteiten om budget in te zamelen voor, </a:t>
            </a:r>
            <a:r>
              <a:rPr lang="nl-BE" dirty="0" err="1"/>
              <a:t>vb</a:t>
            </a:r>
            <a:r>
              <a:rPr lang="nl-BE" dirty="0"/>
              <a:t>: meubels of materiaal voor een klas, spelmateriaal speelplaats...</a:t>
            </a:r>
          </a:p>
          <a:p>
            <a:pPr>
              <a:buFont typeface="Courier New" panose="02070309020205020404" pitchFamily="49" charset="0"/>
              <a:buChar char="o"/>
            </a:pPr>
            <a:r>
              <a:rPr lang="nl-BE" dirty="0"/>
              <a:t>Wij investeren in verschillende zaken maar allemaal met hetzelfde doel:  De school helpen de kinderen een leuke schooltijd te geven, </a:t>
            </a:r>
            <a:r>
              <a:rPr lang="nl-BE" dirty="0" err="1"/>
              <a:t>vb</a:t>
            </a:r>
            <a:r>
              <a:rPr lang="nl-BE" dirty="0"/>
              <a:t>: opsmukken personeelslokaal, spelmateriaal speelplaats, verf en materiaal voorzien </a:t>
            </a:r>
            <a:r>
              <a:rPr lang="nl-BE" dirty="0" err="1"/>
              <a:t>ifv</a:t>
            </a:r>
            <a:r>
              <a:rPr lang="nl-BE" dirty="0"/>
              <a:t> nieuwe aankleding van een klas, ...</a:t>
            </a:r>
            <a:br>
              <a:rPr lang="nl-BE" dirty="0"/>
            </a:br>
            <a:endParaRPr lang="nl-BE" dirty="0"/>
          </a:p>
          <a:p>
            <a:pPr>
              <a:buFont typeface="Courier New" panose="02070309020205020404" pitchFamily="49" charset="0"/>
              <a:buChar char="o"/>
            </a:pPr>
            <a:r>
              <a:rPr lang="nl-BE" dirty="0"/>
              <a:t>Zin om je hiervoor mee in te zetten? Folder + </a:t>
            </a:r>
            <a:r>
              <a:rPr lang="nl-BE" dirty="0">
                <a:hlinkClick r:id="rId2"/>
              </a:rPr>
              <a:t>ouderraad@basisschooldevlinder.be</a:t>
            </a:r>
            <a:r>
              <a:rPr lang="nl-BE" dirty="0"/>
              <a:t> </a:t>
            </a:r>
          </a:p>
          <a:p>
            <a:endParaRPr lang="nl-BE" dirty="0"/>
          </a:p>
        </p:txBody>
      </p:sp>
    </p:spTree>
    <p:extLst>
      <p:ext uri="{BB962C8B-B14F-4D97-AF65-F5344CB8AC3E}">
        <p14:creationId xmlns:p14="http://schemas.microsoft.com/office/powerpoint/2010/main" val="918249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SCHOLENPROJECT KAART</a:t>
            </a:r>
          </a:p>
        </p:txBody>
      </p:sp>
      <p:sp>
        <p:nvSpPr>
          <p:cNvPr id="3" name="Tijdelijke aanduiding voor inhoud 2"/>
          <p:cNvSpPr>
            <a:spLocks noGrp="1"/>
          </p:cNvSpPr>
          <p:nvPr>
            <p:ph idx="1"/>
          </p:nvPr>
        </p:nvSpPr>
        <p:spPr/>
        <p:txBody>
          <a:bodyPr/>
          <a:lstStyle/>
          <a:p>
            <a:endParaRPr lang="nl-BE" dirty="0"/>
          </a:p>
          <a:p>
            <a:r>
              <a:rPr lang="nl-BE" dirty="0"/>
              <a:t>Onze school wenst haar gebouwen te vernieuwen. Net zoals onze buren, gemeenteschool </a:t>
            </a:r>
            <a:r>
              <a:rPr lang="nl-BE" dirty="0" err="1"/>
              <a:t>Gilo</a:t>
            </a:r>
            <a:r>
              <a:rPr lang="nl-BE" dirty="0"/>
              <a:t>/</a:t>
            </a:r>
            <a:r>
              <a:rPr lang="nl-BE" dirty="0" err="1"/>
              <a:t>Giko</a:t>
            </a:r>
            <a:r>
              <a:rPr lang="nl-BE" dirty="0"/>
              <a:t>. Dit project wordt uitgewerkt vanuit de gemeente Brasschaat. </a:t>
            </a:r>
          </a:p>
          <a:p>
            <a:r>
              <a:rPr lang="nl-BE" dirty="0"/>
              <a:t>Momenteel geduldig wachten op een uitspraak van Raad van State. </a:t>
            </a:r>
          </a:p>
          <a:p>
            <a:r>
              <a:rPr lang="nl-BE" dirty="0"/>
              <a:t>’23-’24: mededeling vanuit de school – uitwerken containerklassen. Men bekijkt nu of het juridisch mogelijk is om de bouw van de school apart op te starten.</a:t>
            </a:r>
          </a:p>
          <a:p>
            <a:r>
              <a:rPr lang="nl-BE" dirty="0"/>
              <a:t>Via onderstaande link kan je bekijken wat dit project inhoudt en in welke fase we ons bevinden: </a:t>
            </a:r>
            <a:r>
              <a:rPr lang="nl-BE" dirty="0">
                <a:hlinkClick r:id="rId2"/>
              </a:rPr>
              <a:t>https://www.brasschaat.be/kaart</a:t>
            </a:r>
            <a:endParaRPr lang="nl-BE" dirty="0"/>
          </a:p>
          <a:p>
            <a:pPr marL="0" indent="0">
              <a:buNone/>
            </a:pPr>
            <a:endParaRPr lang="nl-BE" dirty="0"/>
          </a:p>
          <a:p>
            <a:endParaRPr lang="nl-BE" dirty="0"/>
          </a:p>
        </p:txBody>
      </p:sp>
    </p:spTree>
    <p:extLst>
      <p:ext uri="{BB962C8B-B14F-4D97-AF65-F5344CB8AC3E}">
        <p14:creationId xmlns:p14="http://schemas.microsoft.com/office/powerpoint/2010/main" val="3783047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062C8F-B574-4407-A670-C713CD6EF276}"/>
              </a:ext>
            </a:extLst>
          </p:cNvPr>
          <p:cNvSpPr>
            <a:spLocks noGrp="1"/>
          </p:cNvSpPr>
          <p:nvPr>
            <p:ph type="title"/>
          </p:nvPr>
        </p:nvSpPr>
        <p:spPr/>
        <p:txBody>
          <a:bodyPr/>
          <a:lstStyle/>
          <a:p>
            <a:r>
              <a:rPr lang="nl-BE" dirty="0"/>
              <a:t>BELANGRIJKE DATA</a:t>
            </a:r>
          </a:p>
        </p:txBody>
      </p:sp>
      <p:sp>
        <p:nvSpPr>
          <p:cNvPr id="3" name="Tekstvak 2">
            <a:extLst>
              <a:ext uri="{FF2B5EF4-FFF2-40B4-BE49-F238E27FC236}">
                <a16:creationId xmlns:a16="http://schemas.microsoft.com/office/drawing/2014/main" id="{2CA024E6-361A-4ACB-96BB-4F2BB34C5113}"/>
              </a:ext>
            </a:extLst>
          </p:cNvPr>
          <p:cNvSpPr txBox="1"/>
          <p:nvPr/>
        </p:nvSpPr>
        <p:spPr>
          <a:xfrm>
            <a:off x="1909482" y="3164541"/>
            <a:ext cx="8713694" cy="3139321"/>
          </a:xfrm>
          <a:prstGeom prst="rect">
            <a:avLst/>
          </a:prstGeom>
          <a:noFill/>
        </p:spPr>
        <p:txBody>
          <a:bodyPr wrap="square" lIns="91440" tIns="45720" rIns="91440" bIns="45720" rtlCol="0" anchor="t">
            <a:spAutoFit/>
          </a:bodyPr>
          <a:lstStyle/>
          <a:p>
            <a:r>
              <a:rPr lang="nl-BE" dirty="0"/>
              <a:t>25/09/2024     Pedagogische studiedag</a:t>
            </a:r>
          </a:p>
          <a:p>
            <a:r>
              <a:rPr lang="nl-BE" dirty="0"/>
              <a:t>30/09/2024     Facultatieve verlofdag</a:t>
            </a:r>
          </a:p>
          <a:p>
            <a:r>
              <a:rPr lang="nl-BE" dirty="0"/>
              <a:t>27/11/2024     Pedagogische studiedag</a:t>
            </a:r>
          </a:p>
          <a:p>
            <a:r>
              <a:rPr lang="nl-BE" dirty="0"/>
              <a:t>21/11/2024     Oudercontact </a:t>
            </a:r>
            <a:br>
              <a:rPr lang="nl-BE" dirty="0"/>
            </a:br>
            <a:r>
              <a:rPr lang="nl-BE" dirty="0"/>
              <a:t>24/03/2025     Oudercontact</a:t>
            </a:r>
            <a:br>
              <a:rPr lang="nl-BE" dirty="0"/>
            </a:br>
            <a:r>
              <a:rPr lang="nl-BE" dirty="0"/>
              <a:t>05/02/2025     Pedagogische studiedag</a:t>
            </a:r>
            <a:br>
              <a:rPr lang="nl-BE" dirty="0"/>
            </a:br>
            <a:r>
              <a:rPr lang="nl-BE" dirty="0"/>
              <a:t>02/05/2025     Facultatieve verlofdag</a:t>
            </a:r>
            <a:br>
              <a:rPr lang="nl-BE" dirty="0"/>
            </a:br>
            <a:r>
              <a:rPr lang="nl-BE" dirty="0"/>
              <a:t>12/05/2025     Pedagogische studiedag</a:t>
            </a:r>
          </a:p>
          <a:p>
            <a:r>
              <a:rPr lang="nl-BE" dirty="0"/>
              <a:t>26/06/2025     Facultatieve verlofdag </a:t>
            </a:r>
            <a:r>
              <a:rPr lang="nl-BE" dirty="0" err="1"/>
              <a:t>nav</a:t>
            </a:r>
            <a:r>
              <a:rPr lang="nl-BE" dirty="0"/>
              <a:t> BK Wielrennen</a:t>
            </a:r>
            <a:br>
              <a:rPr lang="nl-BE" dirty="0"/>
            </a:br>
            <a:r>
              <a:rPr lang="nl-BE" dirty="0"/>
              <a:t>30/06/2025     Laatste schooldag – </a:t>
            </a:r>
            <a:r>
              <a:rPr lang="nl-BE" dirty="0" err="1"/>
              <a:t>Gezamelijke</a:t>
            </a:r>
            <a:r>
              <a:rPr lang="nl-BE" dirty="0"/>
              <a:t> afsluiter om 11u30, </a:t>
            </a:r>
            <a:br>
              <a:rPr lang="nl-BE" dirty="0"/>
            </a:br>
            <a:r>
              <a:rPr lang="nl-BE" dirty="0"/>
              <a:t>                        oudercontact van 12.05u-13.00u</a:t>
            </a:r>
            <a:endParaRPr lang="nl-BE"/>
          </a:p>
        </p:txBody>
      </p:sp>
    </p:spTree>
    <p:extLst>
      <p:ext uri="{BB962C8B-B14F-4D97-AF65-F5344CB8AC3E}">
        <p14:creationId xmlns:p14="http://schemas.microsoft.com/office/powerpoint/2010/main" val="3277661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10001" y="513807"/>
            <a:ext cx="10572000" cy="3906392"/>
          </a:xfrm>
        </p:spPr>
        <p:txBody>
          <a:bodyPr/>
          <a:lstStyle/>
          <a:p>
            <a:pPr algn="ctr"/>
            <a:r>
              <a:rPr lang="nl-BE" dirty="0"/>
              <a:t>Schooljaar 2024 - 2025</a:t>
            </a:r>
          </a:p>
        </p:txBody>
      </p:sp>
      <p:sp>
        <p:nvSpPr>
          <p:cNvPr id="3" name="Ondertitel 2"/>
          <p:cNvSpPr>
            <a:spLocks noGrp="1"/>
          </p:cNvSpPr>
          <p:nvPr>
            <p:ph type="subTitle" idx="1"/>
          </p:nvPr>
        </p:nvSpPr>
        <p:spPr>
          <a:xfrm>
            <a:off x="810001" y="5280847"/>
            <a:ext cx="10572000" cy="928364"/>
          </a:xfrm>
        </p:spPr>
        <p:txBody>
          <a:bodyPr>
            <a:normAutofit/>
          </a:bodyPr>
          <a:lstStyle/>
          <a:p>
            <a:r>
              <a:rPr lang="nl-BE" sz="3200" dirty="0"/>
              <a:t>Een fijn schooljaar </a:t>
            </a:r>
            <a:r>
              <a:rPr lang="nl-BE" sz="3200"/>
              <a:t>voor iedereen!</a:t>
            </a:r>
            <a:endParaRPr lang="nl-BE" sz="3200" dirty="0"/>
          </a:p>
        </p:txBody>
      </p:sp>
      <p:pic>
        <p:nvPicPr>
          <p:cNvPr id="4" name="Afbeelding 3" descr="http://basisschooldevlinderbe.webhosting.be/wp-content/themes/victory-two/assets/_vlinder/logo-header.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2914" y="513807"/>
            <a:ext cx="3625351" cy="2412273"/>
          </a:xfrm>
          <a:prstGeom prst="rect">
            <a:avLst/>
          </a:prstGeom>
          <a:noFill/>
          <a:ln w="9525">
            <a:noFill/>
            <a:miter lim="800000"/>
            <a:headEnd/>
            <a:tailEnd/>
          </a:ln>
        </p:spPr>
      </p:pic>
    </p:spTree>
    <p:extLst>
      <p:ext uri="{BB962C8B-B14F-4D97-AF65-F5344CB8AC3E}">
        <p14:creationId xmlns:p14="http://schemas.microsoft.com/office/powerpoint/2010/main" val="447914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F7DBAC-2E98-4004-9BC3-A3B780621DFE}"/>
              </a:ext>
            </a:extLst>
          </p:cNvPr>
          <p:cNvSpPr>
            <a:spLocks noGrp="1"/>
          </p:cNvSpPr>
          <p:nvPr>
            <p:ph type="title"/>
          </p:nvPr>
        </p:nvSpPr>
        <p:spPr/>
        <p:txBody>
          <a:bodyPr/>
          <a:lstStyle/>
          <a:p>
            <a:r>
              <a:rPr lang="nl-BE" dirty="0"/>
              <a:t>VISIE  BASISSCHOOL DE  VLINDER</a:t>
            </a:r>
          </a:p>
        </p:txBody>
      </p:sp>
      <p:pic>
        <p:nvPicPr>
          <p:cNvPr id="4" name="Tijdelijke aanduiding voor inhoud 3" descr="Een cocon zit in een blad dat is geopend om de binnenkant te ...">
            <a:extLst>
              <a:ext uri="{FF2B5EF4-FFF2-40B4-BE49-F238E27FC236}">
                <a16:creationId xmlns:a16="http://schemas.microsoft.com/office/drawing/2014/main" id="{5DDDE721-A7FB-4B15-816A-86BE8A71C070}"/>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8201" y="3292197"/>
            <a:ext cx="2729903" cy="1623358"/>
          </a:xfrm>
          <a:prstGeom prst="rect">
            <a:avLst/>
          </a:prstGeom>
          <a:noFill/>
          <a:ln>
            <a:noFill/>
          </a:ln>
        </p:spPr>
      </p:pic>
      <p:sp>
        <p:nvSpPr>
          <p:cNvPr id="6" name="Tekstvak 5">
            <a:extLst>
              <a:ext uri="{FF2B5EF4-FFF2-40B4-BE49-F238E27FC236}">
                <a16:creationId xmlns:a16="http://schemas.microsoft.com/office/drawing/2014/main" id="{24E0DE36-12F3-4D67-BA54-46184A5DCDE7}"/>
              </a:ext>
            </a:extLst>
          </p:cNvPr>
          <p:cNvSpPr txBox="1"/>
          <p:nvPr/>
        </p:nvSpPr>
        <p:spPr>
          <a:xfrm>
            <a:off x="3639671" y="3674311"/>
            <a:ext cx="8113058" cy="646331"/>
          </a:xfrm>
          <a:prstGeom prst="rect">
            <a:avLst/>
          </a:prstGeom>
          <a:noFill/>
        </p:spPr>
        <p:txBody>
          <a:bodyPr wrap="square">
            <a:spAutoFit/>
          </a:bodyPr>
          <a:lstStyle/>
          <a:p>
            <a:r>
              <a:rPr lang="nl-BE" dirty="0">
                <a:latin typeface="Trebuchet MS" panose="020B0603020202020204" pitchFamily="34" charset="0"/>
                <a:ea typeface="Times New Roman" panose="02020603050405020304" pitchFamily="18" charset="0"/>
                <a:cs typeface="Segoe UI" panose="020B0502040204020203" pitchFamily="34" charset="0"/>
              </a:rPr>
              <a:t>V</a:t>
            </a:r>
            <a:r>
              <a:rPr lang="nl-BE" sz="1800" dirty="0">
                <a:effectLst/>
                <a:latin typeface="Trebuchet MS" panose="020B0603020202020204" pitchFamily="34" charset="0"/>
                <a:ea typeface="Times New Roman" panose="02020603050405020304" pitchFamily="18" charset="0"/>
                <a:cs typeface="Segoe UI" panose="020B0502040204020203" pitchFamily="34" charset="0"/>
              </a:rPr>
              <a:t>ol </a:t>
            </a:r>
            <a:r>
              <a:rPr lang="nl-BE" sz="1800" b="1" u="sng" dirty="0">
                <a:effectLst/>
                <a:latin typeface="Trebuchet MS" panose="020B0603020202020204" pitchFamily="34" charset="0"/>
                <a:ea typeface="Times New Roman" panose="02020603050405020304" pitchFamily="18" charset="0"/>
                <a:cs typeface="Segoe UI" panose="020B0502040204020203" pitchFamily="34" charset="0"/>
              </a:rPr>
              <a:t>vertrouwen en zelfvertrouwen</a:t>
            </a:r>
            <a:r>
              <a:rPr lang="nl-BE" sz="1800" dirty="0">
                <a:effectLst/>
                <a:latin typeface="Trebuchet MS" panose="020B0603020202020204" pitchFamily="34" charset="0"/>
                <a:ea typeface="Times New Roman" panose="02020603050405020304" pitchFamily="18" charset="0"/>
                <a:cs typeface="Segoe UI" panose="020B0502040204020203" pitchFamily="34" charset="0"/>
              </a:rPr>
              <a:t> in het leven staan en geloven in het eigen kunnen</a:t>
            </a:r>
            <a:endParaRPr lang="nl-BE" dirty="0"/>
          </a:p>
        </p:txBody>
      </p:sp>
      <p:pic>
        <p:nvPicPr>
          <p:cNvPr id="7" name="Afbeelding 6" descr="Caterpillar vector set witte achtergrond geïsoleerd een hoge kwaliteit">
            <a:extLst>
              <a:ext uri="{FF2B5EF4-FFF2-40B4-BE49-F238E27FC236}">
                <a16:creationId xmlns:a16="http://schemas.microsoft.com/office/drawing/2014/main" id="{74382108-9B1A-4B2F-8A2A-BF66A5566087}"/>
              </a:ext>
            </a:extLst>
          </p:cNvPr>
          <p:cNvPicPr/>
          <p:nvPr/>
        </p:nvPicPr>
        <p:blipFill rotWithShape="1">
          <a:blip r:embed="rId3" cstate="print">
            <a:extLst>
              <a:ext uri="{28A0092B-C50C-407E-A947-70E740481C1C}">
                <a14:useLocalDpi xmlns:a14="http://schemas.microsoft.com/office/drawing/2010/main" val="0"/>
              </a:ext>
            </a:extLst>
          </a:blip>
          <a:srcRect b="48903"/>
          <a:stretch/>
        </p:blipFill>
        <p:spPr bwMode="auto">
          <a:xfrm>
            <a:off x="698201" y="1933090"/>
            <a:ext cx="2729902" cy="1242060"/>
          </a:xfrm>
          <a:prstGeom prst="rect">
            <a:avLst/>
          </a:prstGeom>
          <a:noFill/>
          <a:ln>
            <a:noFill/>
          </a:ln>
          <a:extLst>
            <a:ext uri="{53640926-AAD7-44D8-BBD7-CCE9431645EC}">
              <a14:shadowObscured xmlns:a14="http://schemas.microsoft.com/office/drawing/2010/main"/>
            </a:ext>
          </a:extLst>
        </p:spPr>
      </p:pic>
      <p:pic>
        <p:nvPicPr>
          <p:cNvPr id="10" name="Afbeelding 9" descr="Vlinder in bloei">
            <a:extLst>
              <a:ext uri="{FF2B5EF4-FFF2-40B4-BE49-F238E27FC236}">
                <a16:creationId xmlns:a16="http://schemas.microsoft.com/office/drawing/2014/main" id="{091C0D03-0C0C-4206-94F2-8FAE5D074398}"/>
              </a:ext>
            </a:extLst>
          </p:cNvPr>
          <p:cNvPicPr/>
          <p:nvPr/>
        </p:nvPicPr>
        <p:blipFill rotWithShape="1">
          <a:blip r:embed="rId4" cstate="print">
            <a:extLst>
              <a:ext uri="{28A0092B-C50C-407E-A947-70E740481C1C}">
                <a14:useLocalDpi xmlns:a14="http://schemas.microsoft.com/office/drawing/2010/main" val="0"/>
              </a:ext>
            </a:extLst>
          </a:blip>
          <a:srcRect t="10072" b="33310"/>
          <a:stretch/>
        </p:blipFill>
        <p:spPr bwMode="auto">
          <a:xfrm>
            <a:off x="667198" y="5131214"/>
            <a:ext cx="1640840" cy="1380564"/>
          </a:xfrm>
          <a:prstGeom prst="rect">
            <a:avLst/>
          </a:prstGeom>
          <a:noFill/>
          <a:ln>
            <a:noFill/>
          </a:ln>
        </p:spPr>
      </p:pic>
      <p:sp>
        <p:nvSpPr>
          <p:cNvPr id="9" name="Tekstvak 8">
            <a:extLst>
              <a:ext uri="{FF2B5EF4-FFF2-40B4-BE49-F238E27FC236}">
                <a16:creationId xmlns:a16="http://schemas.microsoft.com/office/drawing/2014/main" id="{2E1DA8A7-13FF-4EFE-9AFF-E85B2A90BBDA}"/>
              </a:ext>
            </a:extLst>
          </p:cNvPr>
          <p:cNvSpPr txBox="1"/>
          <p:nvPr/>
        </p:nvSpPr>
        <p:spPr>
          <a:xfrm>
            <a:off x="3639671" y="2138140"/>
            <a:ext cx="6100482" cy="646331"/>
          </a:xfrm>
          <a:prstGeom prst="rect">
            <a:avLst/>
          </a:prstGeom>
          <a:noFill/>
        </p:spPr>
        <p:txBody>
          <a:bodyPr wrap="square">
            <a:spAutoFit/>
          </a:bodyPr>
          <a:lstStyle/>
          <a:p>
            <a:r>
              <a:rPr lang="nl-BE" sz="1800" dirty="0">
                <a:effectLst/>
                <a:latin typeface="Trebuchet MS" panose="020B0603020202020204" pitchFamily="34" charset="0"/>
                <a:ea typeface="Times New Roman" panose="02020603050405020304" pitchFamily="18" charset="0"/>
                <a:cs typeface="Segoe UI" panose="020B0502040204020203" pitchFamily="34" charset="0"/>
              </a:rPr>
              <a:t>Inzetten op </a:t>
            </a:r>
            <a:r>
              <a:rPr lang="nl-BE" sz="1800" b="1" u="sng" dirty="0">
                <a:effectLst/>
                <a:latin typeface="Trebuchet MS" panose="020B0603020202020204" pitchFamily="34" charset="0"/>
                <a:ea typeface="Times New Roman" panose="02020603050405020304" pitchFamily="18" charset="0"/>
                <a:cs typeface="Segoe UI" panose="020B0502040204020203" pitchFamily="34" charset="0"/>
              </a:rPr>
              <a:t>beleefdheid en respect</a:t>
            </a:r>
            <a:r>
              <a:rPr lang="nl-BE" sz="1800" dirty="0">
                <a:effectLst/>
                <a:latin typeface="Trebuchet MS" panose="020B0603020202020204" pitchFamily="34" charset="0"/>
                <a:ea typeface="Times New Roman" panose="02020603050405020304" pitchFamily="18" charset="0"/>
                <a:cs typeface="Segoe UI" panose="020B0502040204020203" pitchFamily="34" charset="0"/>
              </a:rPr>
              <a:t>, onze aanpak richten op een </a:t>
            </a:r>
            <a:r>
              <a:rPr lang="nl-BE" sz="1800" dirty="0" err="1">
                <a:effectLst/>
                <a:latin typeface="Trebuchet MS" panose="020B0603020202020204" pitchFamily="34" charset="0"/>
                <a:ea typeface="Times New Roman" panose="02020603050405020304" pitchFamily="18" charset="0"/>
                <a:cs typeface="Segoe UI" panose="020B0502040204020203" pitchFamily="34" charset="0"/>
              </a:rPr>
              <a:t>persoonsbevorderende</a:t>
            </a:r>
            <a:r>
              <a:rPr lang="nl-BE" sz="1800" dirty="0">
                <a:effectLst/>
                <a:latin typeface="Trebuchet MS" panose="020B0603020202020204" pitchFamily="34" charset="0"/>
                <a:ea typeface="Times New Roman" panose="02020603050405020304" pitchFamily="18" charset="0"/>
                <a:cs typeface="Segoe UI" panose="020B0502040204020203" pitchFamily="34" charset="0"/>
              </a:rPr>
              <a:t> relatie</a:t>
            </a:r>
            <a:endParaRPr lang="nl-BE" dirty="0"/>
          </a:p>
        </p:txBody>
      </p:sp>
      <p:sp>
        <p:nvSpPr>
          <p:cNvPr id="12" name="Tekstvak 11">
            <a:extLst>
              <a:ext uri="{FF2B5EF4-FFF2-40B4-BE49-F238E27FC236}">
                <a16:creationId xmlns:a16="http://schemas.microsoft.com/office/drawing/2014/main" id="{3BBB0EFF-775B-4E00-870A-C0B521140BEA}"/>
              </a:ext>
            </a:extLst>
          </p:cNvPr>
          <p:cNvSpPr txBox="1"/>
          <p:nvPr/>
        </p:nvSpPr>
        <p:spPr>
          <a:xfrm>
            <a:off x="3639671" y="5210483"/>
            <a:ext cx="6100482" cy="923330"/>
          </a:xfrm>
          <a:prstGeom prst="rect">
            <a:avLst/>
          </a:prstGeom>
          <a:noFill/>
        </p:spPr>
        <p:txBody>
          <a:bodyPr wrap="square">
            <a:spAutoFit/>
          </a:bodyPr>
          <a:lstStyle/>
          <a:p>
            <a:pPr fontAlgn="base"/>
            <a:r>
              <a:rPr lang="nl-BE" sz="1800" dirty="0">
                <a:effectLst/>
                <a:latin typeface="Trebuchet MS" panose="020B0603020202020204" pitchFamily="34" charset="0"/>
                <a:ea typeface="Times New Roman" panose="02020603050405020304" pitchFamily="18" charset="0"/>
                <a:cs typeface="Segoe UI" panose="020B0502040204020203" pitchFamily="34" charset="0"/>
              </a:rPr>
              <a:t>We willen een warme school zijn, waar iedereen terecht kan. Zo gaan we waar we steeds op zoek naar </a:t>
            </a:r>
            <a:r>
              <a:rPr lang="nl-BE" sz="1800" b="1" u="sng" dirty="0">
                <a:effectLst/>
                <a:latin typeface="Trebuchet MS" panose="020B0603020202020204" pitchFamily="34" charset="0"/>
                <a:ea typeface="Times New Roman" panose="02020603050405020304" pitchFamily="18" charset="0"/>
                <a:cs typeface="Segoe UI" panose="020B0502040204020203" pitchFamily="34" charset="0"/>
              </a:rPr>
              <a:t>verbondenheid</a:t>
            </a:r>
            <a:r>
              <a:rPr lang="nl-BE" sz="1800" dirty="0">
                <a:effectLst/>
                <a:latin typeface="Trebuchet MS" panose="020B0603020202020204" pitchFamily="34" charset="0"/>
                <a:ea typeface="Times New Roman" panose="02020603050405020304" pitchFamily="18" charset="0"/>
                <a:cs typeface="Segoe UI" panose="020B0502040204020203" pitchFamily="34" charset="0"/>
              </a:rPr>
              <a:t> met elkaar. </a:t>
            </a:r>
            <a:endParaRPr lang="nl-BE"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2609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JAARTHEMA: PLUK  JE  GELUK!</a:t>
            </a:r>
            <a:endParaRPr lang="nl-BE" sz="1600" dirty="0"/>
          </a:p>
        </p:txBody>
      </p:sp>
      <p:sp>
        <p:nvSpPr>
          <p:cNvPr id="5" name="Tijdelijke aanduiding voor inhoud 4">
            <a:extLst>
              <a:ext uri="{FF2B5EF4-FFF2-40B4-BE49-F238E27FC236}">
                <a16:creationId xmlns:a16="http://schemas.microsoft.com/office/drawing/2014/main" id="{BF17EFF8-59B1-4E93-8D5B-6E3241A87622}"/>
              </a:ext>
            </a:extLst>
          </p:cNvPr>
          <p:cNvSpPr>
            <a:spLocks noGrp="1"/>
          </p:cNvSpPr>
          <p:nvPr>
            <p:ph idx="1"/>
          </p:nvPr>
        </p:nvSpPr>
        <p:spPr/>
        <p:txBody>
          <a:bodyPr>
            <a:normAutofit lnSpcReduction="10000"/>
          </a:bodyPr>
          <a:lstStyle/>
          <a:p>
            <a:endParaRPr lang="nl-BE" dirty="0"/>
          </a:p>
          <a:p>
            <a:endParaRPr lang="nl-BE" dirty="0"/>
          </a:p>
          <a:p>
            <a:endParaRPr lang="nl-BE" dirty="0"/>
          </a:p>
          <a:p>
            <a:r>
              <a:rPr lang="nl-BE" dirty="0"/>
              <a:t>Vanuit de visie : </a:t>
            </a:r>
          </a:p>
          <a:p>
            <a:pPr marL="0" indent="0">
              <a:buNone/>
            </a:pPr>
            <a:r>
              <a:rPr lang="nl-BE" sz="1800" i="1" dirty="0">
                <a:effectLst/>
                <a:latin typeface="Trebuchet MS" panose="020B0603020202020204" pitchFamily="34" charset="0"/>
                <a:ea typeface="Times New Roman" panose="02020603050405020304" pitchFamily="18" charset="0"/>
                <a:cs typeface="Segoe UI" panose="020B0502040204020203" pitchFamily="34" charset="0"/>
              </a:rPr>
              <a:t>We willen kinderen leren om vol </a:t>
            </a:r>
            <a:r>
              <a:rPr lang="nl-BE" sz="1800" b="1" i="1" u="sng" dirty="0">
                <a:effectLst/>
                <a:latin typeface="Trebuchet MS" panose="020B0603020202020204" pitchFamily="34" charset="0"/>
                <a:ea typeface="Times New Roman" panose="02020603050405020304" pitchFamily="18" charset="0"/>
                <a:cs typeface="Segoe UI" panose="020B0502040204020203" pitchFamily="34" charset="0"/>
              </a:rPr>
              <a:t>vertrouwen en </a:t>
            </a:r>
          </a:p>
          <a:p>
            <a:pPr marL="0" indent="0">
              <a:buNone/>
            </a:pPr>
            <a:r>
              <a:rPr lang="nl-BE" sz="1800" b="1" i="1" u="sng" dirty="0">
                <a:effectLst/>
                <a:latin typeface="Trebuchet MS" panose="020B0603020202020204" pitchFamily="34" charset="0"/>
                <a:ea typeface="Times New Roman" panose="02020603050405020304" pitchFamily="18" charset="0"/>
                <a:cs typeface="Segoe UI" panose="020B0502040204020203" pitchFamily="34" charset="0"/>
              </a:rPr>
              <a:t>zelfvertrouwen</a:t>
            </a:r>
            <a:r>
              <a:rPr lang="nl-BE" sz="1800" i="1" dirty="0">
                <a:effectLst/>
                <a:latin typeface="Trebuchet MS" panose="020B0603020202020204" pitchFamily="34" charset="0"/>
                <a:ea typeface="Times New Roman" panose="02020603050405020304" pitchFamily="18" charset="0"/>
                <a:cs typeface="Segoe UI" panose="020B0502040204020203" pitchFamily="34" charset="0"/>
              </a:rPr>
              <a:t> in het leven te staan en te </a:t>
            </a:r>
          </a:p>
          <a:p>
            <a:pPr marL="0" indent="0">
              <a:buNone/>
            </a:pPr>
            <a:r>
              <a:rPr lang="nl-BE" i="1" dirty="0">
                <a:latin typeface="Trebuchet MS" panose="020B0603020202020204" pitchFamily="34" charset="0"/>
                <a:ea typeface="Times New Roman" panose="02020603050405020304" pitchFamily="18" charset="0"/>
                <a:cs typeface="Segoe UI" panose="020B0502040204020203" pitchFamily="34" charset="0"/>
              </a:rPr>
              <a:t>geloven</a:t>
            </a:r>
            <a:r>
              <a:rPr lang="nl-BE" sz="1800" i="1" dirty="0">
                <a:effectLst/>
                <a:latin typeface="Trebuchet MS" panose="020B0603020202020204" pitchFamily="34" charset="0"/>
                <a:ea typeface="Times New Roman" panose="02020603050405020304" pitchFamily="18" charset="0"/>
                <a:cs typeface="Segoe UI" panose="020B0502040204020203" pitchFamily="34" charset="0"/>
              </a:rPr>
              <a:t> in het eigen kunnen. </a:t>
            </a:r>
          </a:p>
          <a:p>
            <a:pPr marL="0" indent="0">
              <a:buNone/>
            </a:pPr>
            <a:r>
              <a:rPr lang="nl-BE" sz="1800" i="1" dirty="0">
                <a:effectLst/>
                <a:latin typeface="Trebuchet MS" panose="020B0603020202020204" pitchFamily="34" charset="0"/>
                <a:ea typeface="Times New Roman" panose="02020603050405020304" pitchFamily="18" charset="0"/>
                <a:cs typeface="Segoe UI" panose="020B0502040204020203" pitchFamily="34" charset="0"/>
              </a:rPr>
              <a:t>Op deze manier school maken is als een veilige </a:t>
            </a:r>
          </a:p>
          <a:p>
            <a:pPr marL="0" indent="0">
              <a:buNone/>
            </a:pPr>
            <a:r>
              <a:rPr lang="nl-BE" sz="1800" i="1" dirty="0">
                <a:effectLst/>
                <a:latin typeface="Trebuchet MS" panose="020B0603020202020204" pitchFamily="34" charset="0"/>
                <a:ea typeface="Times New Roman" panose="02020603050405020304" pitchFamily="18" charset="0"/>
                <a:cs typeface="Segoe UI" panose="020B0502040204020203" pitchFamily="34" charset="0"/>
              </a:rPr>
              <a:t>cocon voor de kleine vlinder in ontwikkeling.</a:t>
            </a:r>
            <a:r>
              <a:rPr lang="nl-BE" sz="1800" dirty="0">
                <a:effectLst/>
                <a:latin typeface="Trebuchet MS" panose="020B0603020202020204" pitchFamily="34" charset="0"/>
                <a:ea typeface="Times New Roman" panose="02020603050405020304" pitchFamily="18" charset="0"/>
                <a:cs typeface="Segoe UI" panose="020B0502040204020203" pitchFamily="34" charset="0"/>
              </a:rPr>
              <a:t> </a:t>
            </a:r>
            <a:endParaRPr lang="nl-BE" dirty="0"/>
          </a:p>
          <a:p>
            <a:endParaRPr lang="nl-BE" dirty="0"/>
          </a:p>
          <a:p>
            <a:pPr marL="0" indent="0">
              <a:buNone/>
            </a:pPr>
            <a:endParaRPr lang="nl-BE" dirty="0"/>
          </a:p>
          <a:p>
            <a:endParaRPr lang="nl-BE" dirty="0"/>
          </a:p>
          <a:p>
            <a:endParaRPr lang="nl-BE" dirty="0"/>
          </a:p>
        </p:txBody>
      </p:sp>
      <p:pic>
        <p:nvPicPr>
          <p:cNvPr id="6" name="Afbeelding 5" descr="Lucky Clover, Klaver, Blijheid">
            <a:extLst>
              <a:ext uri="{FF2B5EF4-FFF2-40B4-BE49-F238E27FC236}">
                <a16:creationId xmlns:a16="http://schemas.microsoft.com/office/drawing/2014/main" id="{82735099-650D-490B-A40A-D6557301553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09529" y="144928"/>
            <a:ext cx="1730189" cy="1468719"/>
          </a:xfrm>
          <a:prstGeom prst="rect">
            <a:avLst/>
          </a:prstGeom>
          <a:noFill/>
          <a:ln>
            <a:noFill/>
          </a:ln>
        </p:spPr>
      </p:pic>
      <p:pic>
        <p:nvPicPr>
          <p:cNvPr id="7" name="Tijdelijke aanduiding voor inhoud 3" descr="Een cocon zit in een blad dat is geopend om de binnenkant te ...">
            <a:extLst>
              <a:ext uri="{FF2B5EF4-FFF2-40B4-BE49-F238E27FC236}">
                <a16:creationId xmlns:a16="http://schemas.microsoft.com/office/drawing/2014/main" id="{8C64190A-BEF3-4A43-AD24-43B776158093}"/>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7162801" y="2804410"/>
            <a:ext cx="3379172" cy="3054387"/>
          </a:xfrm>
          <a:prstGeom prst="rect">
            <a:avLst/>
          </a:prstGeom>
          <a:noFill/>
          <a:ln>
            <a:noFill/>
          </a:ln>
          <a:effectLst>
            <a:outerShdw blurRad="50800" dir="14400000">
              <a:srgbClr val="000000">
                <a:alpha val="40000"/>
              </a:srgbClr>
            </a:outerShdw>
          </a:effectLst>
        </p:spPr>
      </p:pic>
    </p:spTree>
    <p:extLst>
      <p:ext uri="{BB962C8B-B14F-4D97-AF65-F5344CB8AC3E}">
        <p14:creationId xmlns:p14="http://schemas.microsoft.com/office/powerpoint/2010/main" val="2130531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BELANGRIJKE AFSPRAKEN</a:t>
            </a:r>
          </a:p>
        </p:txBody>
      </p:sp>
      <p:sp>
        <p:nvSpPr>
          <p:cNvPr id="3" name="Tijdelijke aanduiding voor inhoud 2"/>
          <p:cNvSpPr>
            <a:spLocks noGrp="1"/>
          </p:cNvSpPr>
          <p:nvPr>
            <p:ph idx="1"/>
          </p:nvPr>
        </p:nvSpPr>
        <p:spPr>
          <a:xfrm>
            <a:off x="818712" y="2859741"/>
            <a:ext cx="10554574" cy="2999057"/>
          </a:xfrm>
        </p:spPr>
        <p:txBody>
          <a:bodyPr>
            <a:normAutofit lnSpcReduction="10000"/>
          </a:bodyPr>
          <a:lstStyle/>
          <a:p>
            <a:r>
              <a:rPr lang="nl-BE" dirty="0"/>
              <a:t>Op tijd  op school =  elke dag voor 08:30! </a:t>
            </a:r>
            <a:br>
              <a:rPr lang="nl-BE" dirty="0"/>
            </a:br>
            <a:r>
              <a:rPr lang="nl-BE" dirty="0" err="1"/>
              <a:t>Zwemdag</a:t>
            </a:r>
            <a:r>
              <a:rPr lang="nl-BE" dirty="0"/>
              <a:t> = 8u op school!</a:t>
            </a:r>
          </a:p>
          <a:p>
            <a:r>
              <a:rPr lang="nl-BE" dirty="0"/>
              <a:t>Woensdag is </a:t>
            </a:r>
            <a:r>
              <a:rPr lang="nl-BE" dirty="0" err="1"/>
              <a:t>fruitdag</a:t>
            </a:r>
            <a:r>
              <a:rPr lang="nl-BE" dirty="0"/>
              <a:t> voor iedereen. (Geef fruit of groente mee dat uw kind lust, geen te grote portie, dit vermijdt verspilling)</a:t>
            </a:r>
          </a:p>
          <a:p>
            <a:r>
              <a:rPr lang="nl-BE" dirty="0"/>
              <a:t>De Vlinder is een waterschool: water in drinkbus.</a:t>
            </a:r>
          </a:p>
          <a:p>
            <a:r>
              <a:rPr lang="nl-BE" dirty="0"/>
              <a:t>Een koek mag, maar zonder chocolade. Geen verpakking, wel in een doosje (afvalbeleid)</a:t>
            </a:r>
          </a:p>
          <a:p>
            <a:r>
              <a:rPr lang="nl-BE" dirty="0"/>
              <a:t>Brooddoos: vul deze gezond en met beleg dat uw kind lust. Geen pizza, koffiekoek of worstenbrood meegeven, aub.</a:t>
            </a:r>
          </a:p>
          <a:p>
            <a:endParaRPr lang="nl-BE" dirty="0"/>
          </a:p>
          <a:p>
            <a:endParaRPr lang="nl-BE" dirty="0"/>
          </a:p>
          <a:p>
            <a:pPr marL="0" indent="0">
              <a:buNone/>
            </a:pPr>
            <a:endParaRPr lang="nl-BE" dirty="0"/>
          </a:p>
        </p:txBody>
      </p:sp>
    </p:spTree>
    <p:extLst>
      <p:ext uri="{BB962C8B-B14F-4D97-AF65-F5344CB8AC3E}">
        <p14:creationId xmlns:p14="http://schemas.microsoft.com/office/powerpoint/2010/main" val="419754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002906-3343-46EE-91E5-E9CF04A533D4}"/>
              </a:ext>
            </a:extLst>
          </p:cNvPr>
          <p:cNvSpPr>
            <a:spLocks noGrp="1"/>
          </p:cNvSpPr>
          <p:nvPr>
            <p:ph type="title"/>
          </p:nvPr>
        </p:nvSpPr>
        <p:spPr/>
        <p:txBody>
          <a:bodyPr/>
          <a:lstStyle/>
          <a:p>
            <a:r>
              <a:rPr lang="nl-BE" dirty="0"/>
              <a:t>SCHOOLUREN</a:t>
            </a:r>
          </a:p>
        </p:txBody>
      </p:sp>
      <p:sp>
        <p:nvSpPr>
          <p:cNvPr id="4" name="Tekstvak 3">
            <a:extLst>
              <a:ext uri="{FF2B5EF4-FFF2-40B4-BE49-F238E27FC236}">
                <a16:creationId xmlns:a16="http://schemas.microsoft.com/office/drawing/2014/main" id="{4EA85502-4914-4E81-B0A0-B5F2DABC7699}"/>
              </a:ext>
            </a:extLst>
          </p:cNvPr>
          <p:cNvSpPr txBox="1"/>
          <p:nvPr/>
        </p:nvSpPr>
        <p:spPr>
          <a:xfrm>
            <a:off x="1102659" y="2487271"/>
            <a:ext cx="9448800" cy="4247317"/>
          </a:xfrm>
          <a:prstGeom prst="rect">
            <a:avLst/>
          </a:prstGeom>
          <a:noFill/>
        </p:spPr>
        <p:txBody>
          <a:bodyPr wrap="square" lIns="91440" tIns="45720" rIns="91440" bIns="45720" anchor="t">
            <a:spAutoFit/>
          </a:bodyPr>
          <a:lstStyle/>
          <a:p>
            <a:r>
              <a:rPr lang="nl-BE" dirty="0">
                <a:ea typeface="Times New Roman" panose="02020603050405020304" pitchFamily="18" charset="0"/>
                <a:cs typeface="Segoe UI" panose="020B0502040204020203" pitchFamily="34" charset="0"/>
              </a:rPr>
              <a:t>07:00u   Poort Lage Kaart opent voor de voorbewaking</a:t>
            </a:r>
          </a:p>
          <a:p>
            <a:r>
              <a:rPr lang="nl-BE" dirty="0">
                <a:ea typeface="Times New Roman" panose="02020603050405020304" pitchFamily="18" charset="0"/>
                <a:cs typeface="Segoe UI" panose="020B0502040204020203" pitchFamily="34" charset="0"/>
              </a:rPr>
              <a:t>08:15u   Poort Middelkaart opent voor iedereen. </a:t>
            </a:r>
          </a:p>
          <a:p>
            <a:r>
              <a:rPr lang="nl-BE" dirty="0">
                <a:ea typeface="Times New Roman" panose="02020603050405020304" pitchFamily="18" charset="0"/>
                <a:cs typeface="Segoe UI" panose="020B0502040204020203" pitchFamily="34" charset="0"/>
              </a:rPr>
              <a:t>08:30u   Bel – lessen starten (na 2 lesuren 15 minuten speeltijd)</a:t>
            </a:r>
          </a:p>
          <a:p>
            <a:r>
              <a:rPr lang="nl-BE" dirty="0">
                <a:ea typeface="Times New Roman" panose="02020603050405020304" pitchFamily="18" charset="0"/>
                <a:cs typeface="Segoe UI"/>
              </a:rPr>
              <a:t>12:10u   Middagpauze is 20 minuten korter – kinderen die thuis eten kan je afhalen </a:t>
            </a:r>
            <a:br>
              <a:rPr lang="nl-BE" dirty="0">
                <a:ea typeface="Times New Roman" panose="02020603050405020304" pitchFamily="18" charset="0"/>
                <a:cs typeface="Segoe UI"/>
              </a:rPr>
            </a:br>
            <a:r>
              <a:rPr lang="nl-BE" dirty="0">
                <a:ea typeface="Times New Roman" panose="02020603050405020304" pitchFamily="18" charset="0"/>
                <a:cs typeface="Segoe UI"/>
              </a:rPr>
              <a:t>              aan poort Middelkaart </a:t>
            </a:r>
          </a:p>
          <a:p>
            <a:r>
              <a:rPr lang="nl-BE" dirty="0">
                <a:ea typeface="Times New Roman" panose="02020603050405020304" pitchFamily="18" charset="0"/>
                <a:cs typeface="Segoe UI"/>
              </a:rPr>
              <a:t>13:20u   Bel – lessen starten (na 2 lesuren 15 minuten speeltijd). </a:t>
            </a:r>
            <a:br>
              <a:rPr lang="nl-BE" dirty="0">
                <a:ea typeface="Times New Roman" panose="02020603050405020304" pitchFamily="18" charset="0"/>
                <a:cs typeface="Segoe UI" panose="020B0502040204020203" pitchFamily="34" charset="0"/>
              </a:rPr>
            </a:br>
            <a:r>
              <a:rPr lang="nl-BE" dirty="0">
                <a:ea typeface="Times New Roman" panose="02020603050405020304" pitchFamily="18" charset="0"/>
                <a:cs typeface="Segoe UI"/>
              </a:rPr>
              <a:t>              Afspraak: Ouders blijven weg van de speelplaats zodat leerkrachten het</a:t>
            </a:r>
            <a:br>
              <a:rPr lang="nl-BE" dirty="0">
                <a:ea typeface="Times New Roman" panose="02020603050405020304" pitchFamily="18" charset="0"/>
                <a:cs typeface="Segoe UI"/>
              </a:rPr>
            </a:br>
            <a:r>
              <a:rPr lang="nl-BE" dirty="0">
                <a:ea typeface="Times New Roman" panose="02020603050405020304" pitchFamily="18" charset="0"/>
                <a:cs typeface="Segoe UI"/>
              </a:rPr>
              <a:t>              toezicht goed kunnen uitvoeren. </a:t>
            </a:r>
          </a:p>
          <a:p>
            <a:r>
              <a:rPr lang="nl-BE" dirty="0">
                <a:ea typeface="Times New Roman" panose="02020603050405020304" pitchFamily="18" charset="0"/>
                <a:cs typeface="Segoe UI"/>
              </a:rPr>
              <a:t>15:15u   Einde schooldag. </a:t>
            </a:r>
            <a:br>
              <a:rPr lang="nl-BE" dirty="0">
                <a:ea typeface="Times New Roman" panose="02020603050405020304" pitchFamily="18" charset="0"/>
                <a:cs typeface="Segoe UI" panose="020B0502040204020203" pitchFamily="34" charset="0"/>
              </a:rPr>
            </a:br>
            <a:r>
              <a:rPr lang="nl-BE" dirty="0">
                <a:ea typeface="Times New Roman" panose="02020603050405020304" pitchFamily="18" charset="0"/>
                <a:cs typeface="Segoe UI"/>
              </a:rPr>
              <a:t>              Afspraak: houdt kinderen bij u, ook als u nog iets afspreekt met een andere </a:t>
            </a:r>
            <a:br>
              <a:rPr lang="nl-BE" dirty="0">
                <a:ea typeface="Times New Roman" panose="02020603050405020304" pitchFamily="18" charset="0"/>
                <a:cs typeface="Segoe UI" panose="020B0502040204020203" pitchFamily="34" charset="0"/>
              </a:rPr>
            </a:br>
            <a:r>
              <a:rPr lang="nl-BE" dirty="0">
                <a:ea typeface="Times New Roman" panose="02020603050405020304" pitchFamily="18" charset="0"/>
                <a:cs typeface="Segoe UI"/>
              </a:rPr>
              <a:t>             ouder. Zo vermijden we samen gevaarlijke situatie aan de schoolpoort.</a:t>
            </a:r>
          </a:p>
          <a:p>
            <a:r>
              <a:rPr lang="nl-BE" dirty="0">
                <a:ea typeface="Times New Roman" panose="02020603050405020304" pitchFamily="18" charset="0"/>
                <a:cs typeface="Segoe UI"/>
              </a:rPr>
              <a:t>Tot 18:00 naschoolse opvang.</a:t>
            </a:r>
          </a:p>
          <a:p>
            <a:endParaRPr lang="nl-BE" i="1" dirty="0">
              <a:solidFill>
                <a:srgbClr val="00B050"/>
              </a:solidFill>
              <a:latin typeface="Trebuchet MS" panose="020B0603020202020204" pitchFamily="34" charset="0"/>
              <a:ea typeface="Times New Roman" panose="02020603050405020304" pitchFamily="18" charset="0"/>
              <a:cs typeface="Segoe UI" panose="020B0502040204020203" pitchFamily="34" charset="0"/>
            </a:endParaRPr>
          </a:p>
          <a:p>
            <a:br>
              <a:rPr lang="nl-BE" i="1" dirty="0">
                <a:solidFill>
                  <a:srgbClr val="00B050"/>
                </a:solidFill>
                <a:latin typeface="Trebuchet MS" panose="020B0603020202020204" pitchFamily="34" charset="0"/>
                <a:ea typeface="Times New Roman" panose="02020603050405020304" pitchFamily="18" charset="0"/>
                <a:cs typeface="Segoe UI" panose="020B0502040204020203" pitchFamily="34" charset="0"/>
              </a:rPr>
            </a:br>
            <a:endParaRPr lang="nl-BE" dirty="0"/>
          </a:p>
        </p:txBody>
      </p:sp>
    </p:spTree>
    <p:extLst>
      <p:ext uri="{BB962C8B-B14F-4D97-AF65-F5344CB8AC3E}">
        <p14:creationId xmlns:p14="http://schemas.microsoft.com/office/powerpoint/2010/main" val="3720593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C042E1-6163-4BF7-A45F-0D7F79FE199E}"/>
              </a:ext>
            </a:extLst>
          </p:cNvPr>
          <p:cNvSpPr>
            <a:spLocks noGrp="1"/>
          </p:cNvSpPr>
          <p:nvPr>
            <p:ph type="title"/>
          </p:nvPr>
        </p:nvSpPr>
        <p:spPr/>
        <p:txBody>
          <a:bodyPr/>
          <a:lstStyle/>
          <a:p>
            <a:r>
              <a:rPr lang="nl-BE" dirty="0"/>
              <a:t>MEDICATIEBELEID</a:t>
            </a:r>
          </a:p>
        </p:txBody>
      </p:sp>
      <p:sp>
        <p:nvSpPr>
          <p:cNvPr id="3" name="Tekstvak 2">
            <a:extLst>
              <a:ext uri="{FF2B5EF4-FFF2-40B4-BE49-F238E27FC236}">
                <a16:creationId xmlns:a16="http://schemas.microsoft.com/office/drawing/2014/main" id="{22D9D482-1EF6-4D53-ACDF-DF7778965345}"/>
              </a:ext>
            </a:extLst>
          </p:cNvPr>
          <p:cNvSpPr txBox="1"/>
          <p:nvPr/>
        </p:nvSpPr>
        <p:spPr>
          <a:xfrm>
            <a:off x="5643282" y="2971800"/>
            <a:ext cx="914400" cy="914400"/>
          </a:xfrm>
          <a:prstGeom prst="rect">
            <a:avLst/>
          </a:prstGeom>
          <a:noFill/>
        </p:spPr>
        <p:txBody>
          <a:bodyPr wrap="square" rtlCol="0">
            <a:spAutoFit/>
          </a:bodyPr>
          <a:lstStyle/>
          <a:p>
            <a:endParaRPr lang="nl-BE" dirty="0"/>
          </a:p>
        </p:txBody>
      </p:sp>
      <p:sp>
        <p:nvSpPr>
          <p:cNvPr id="4" name="Tekstvak 3">
            <a:extLst>
              <a:ext uri="{FF2B5EF4-FFF2-40B4-BE49-F238E27FC236}">
                <a16:creationId xmlns:a16="http://schemas.microsoft.com/office/drawing/2014/main" id="{49D60AD6-1762-4711-B11D-DD84C0076669}"/>
              </a:ext>
            </a:extLst>
          </p:cNvPr>
          <p:cNvSpPr txBox="1"/>
          <p:nvPr/>
        </p:nvSpPr>
        <p:spPr>
          <a:xfrm>
            <a:off x="727728" y="2384612"/>
            <a:ext cx="10736541" cy="4247317"/>
          </a:xfrm>
          <a:prstGeom prst="rect">
            <a:avLst/>
          </a:prstGeom>
          <a:noFill/>
        </p:spPr>
        <p:txBody>
          <a:bodyPr wrap="square" rtlCol="0">
            <a:spAutoFit/>
          </a:bodyPr>
          <a:lstStyle/>
          <a:p>
            <a:endParaRPr lang="nl-BE" dirty="0"/>
          </a:p>
          <a:p>
            <a:pPr marL="285750" indent="-285750">
              <a:buFontTx/>
              <a:buChar char="-"/>
            </a:pPr>
            <a:r>
              <a:rPr lang="nl-NL" b="0" i="0" dirty="0">
                <a:effectLst/>
                <a:latin typeface="Montserrat" panose="00000500000000000000" pitchFamily="2" charset="0"/>
              </a:rPr>
              <a:t>In België is iedereen verplicht hulp te verlenen aan een persoon in nood.  </a:t>
            </a:r>
          </a:p>
          <a:p>
            <a:pPr marL="285750" indent="-285750">
              <a:buFontTx/>
              <a:buChar char="-"/>
            </a:pPr>
            <a:r>
              <a:rPr lang="nl-NL" b="0" i="0" dirty="0">
                <a:effectLst/>
              </a:rPr>
              <a:t>Verantwoordelijken in een school mogen geen medicatie toedienen aan een kind. Dit kan wél bij een duidelijke (schriftelijke) instructie van de ouders of op voorschrift van een arts. (1) In die omstandigheden ligt de verantwoordelijkheid dan immers bij de arts of bij de ouders als wettelijke vertegenwoordiger van het kind</a:t>
            </a:r>
          </a:p>
          <a:p>
            <a:endParaRPr lang="nl-BE" dirty="0"/>
          </a:p>
          <a:p>
            <a:r>
              <a:rPr lang="nl-BE" b="1" u="sng" dirty="0"/>
              <a:t>Aanvraagformulier medicatie op school </a:t>
            </a:r>
          </a:p>
          <a:p>
            <a:r>
              <a:rPr lang="nl-BE" dirty="0"/>
              <a:t>-   In te vullen en te handtekenen door de ouders</a:t>
            </a:r>
          </a:p>
          <a:p>
            <a:pPr marL="285750" indent="-285750">
              <a:buFontTx/>
              <a:buChar char="-"/>
            </a:pPr>
            <a:r>
              <a:rPr lang="nl-BE" dirty="0"/>
              <a:t>In te vullen en te handtekenen door de school</a:t>
            </a:r>
          </a:p>
          <a:p>
            <a:pPr marL="285750" indent="-285750">
              <a:buFontTx/>
              <a:buChar char="-"/>
            </a:pPr>
            <a:r>
              <a:rPr lang="nl-BE" dirty="0"/>
              <a:t>In te vullen en te handtekenen door de arts (dit mag ook het voorschrift zijn)</a:t>
            </a:r>
          </a:p>
          <a:p>
            <a:pPr marL="285750" indent="-285750">
              <a:buFontTx/>
              <a:buChar char="-"/>
            </a:pPr>
            <a:endParaRPr lang="nl-BE" dirty="0"/>
          </a:p>
          <a:p>
            <a:r>
              <a:rPr lang="nl-BE" b="1" u="sng" dirty="0"/>
              <a:t>Belangrijk: Dit document </a:t>
            </a:r>
            <a:r>
              <a:rPr lang="nl-BE" b="1" u="sng" dirty="0" err="1"/>
              <a:t>gehandtekend</a:t>
            </a:r>
            <a:r>
              <a:rPr lang="nl-BE" b="1" u="sng" dirty="0"/>
              <a:t> bezorgen met voorschrift of ingevuld/</a:t>
            </a:r>
            <a:r>
              <a:rPr lang="nl-BE" b="1" u="sng" dirty="0" err="1"/>
              <a:t>gehandtekend</a:t>
            </a:r>
            <a:r>
              <a:rPr lang="nl-BE" b="1" u="sng" dirty="0"/>
              <a:t> luik van de arts.</a:t>
            </a:r>
          </a:p>
          <a:p>
            <a:endParaRPr lang="nl-BE" dirty="0"/>
          </a:p>
        </p:txBody>
      </p:sp>
    </p:spTree>
    <p:extLst>
      <p:ext uri="{BB962C8B-B14F-4D97-AF65-F5344CB8AC3E}">
        <p14:creationId xmlns:p14="http://schemas.microsoft.com/office/powerpoint/2010/main" val="3385444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ZORG OP SCHOOL</a:t>
            </a:r>
          </a:p>
        </p:txBody>
      </p:sp>
      <p:sp>
        <p:nvSpPr>
          <p:cNvPr id="3" name="Tijdelijke aanduiding voor inhoud 2"/>
          <p:cNvSpPr>
            <a:spLocks noGrp="1"/>
          </p:cNvSpPr>
          <p:nvPr>
            <p:ph idx="1"/>
          </p:nvPr>
        </p:nvSpPr>
        <p:spPr/>
        <p:txBody>
          <a:bodyPr/>
          <a:lstStyle/>
          <a:p>
            <a:pPr marL="0" indent="0">
              <a:buNone/>
            </a:pPr>
            <a:endParaRPr lang="nl-BE" dirty="0"/>
          </a:p>
          <a:p>
            <a:r>
              <a:rPr lang="nl-BE" dirty="0"/>
              <a:t>Zorgcoördinator: Annelies </a:t>
            </a:r>
            <a:r>
              <a:rPr lang="nl-BE" dirty="0" err="1"/>
              <a:t>Stessens</a:t>
            </a:r>
            <a:r>
              <a:rPr lang="nl-BE" dirty="0"/>
              <a:t>, zorgleerkracht: Leen Kools</a:t>
            </a:r>
          </a:p>
          <a:p>
            <a:r>
              <a:rPr lang="nl-BE" dirty="0"/>
              <a:t>Ondersteuning in of uit de klas, op vraag van de leerkracht</a:t>
            </a:r>
          </a:p>
          <a:p>
            <a:r>
              <a:rPr lang="nl-BE" dirty="0"/>
              <a:t>Hebt u een bezorgdheid over uw kind? Richt u eerst tot de titularis. </a:t>
            </a:r>
          </a:p>
          <a:p>
            <a:r>
              <a:rPr lang="nl-BE" dirty="0"/>
              <a:t>Hebben onze leerkrachten een bezorgdheid over uw kind? Onze leerkrachten lichten u tijdig in. Binnen ons zorgbeleid is er een goede samenwerking tussen leerkrachten en zorgcoördinator.  Ook CLB en externen (vb. logopedist, psychiater, …)  kunnen mits uw toestemming in dit zorgproces betrokken worden. </a:t>
            </a:r>
          </a:p>
        </p:txBody>
      </p:sp>
    </p:spTree>
    <p:extLst>
      <p:ext uri="{BB962C8B-B14F-4D97-AF65-F5344CB8AC3E}">
        <p14:creationId xmlns:p14="http://schemas.microsoft.com/office/powerpoint/2010/main" val="105711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DC5F98-4C56-41D8-8D5D-B638723CD097}"/>
              </a:ext>
            </a:extLst>
          </p:cNvPr>
          <p:cNvSpPr>
            <a:spLocks noGrp="1"/>
          </p:cNvSpPr>
          <p:nvPr>
            <p:ph type="title"/>
          </p:nvPr>
        </p:nvSpPr>
        <p:spPr/>
        <p:txBody>
          <a:bodyPr/>
          <a:lstStyle/>
          <a:p>
            <a:r>
              <a:rPr lang="nl-BE" dirty="0"/>
              <a:t>FOCUS OP SCHOOLNIVEAU</a:t>
            </a:r>
          </a:p>
        </p:txBody>
      </p:sp>
      <p:sp>
        <p:nvSpPr>
          <p:cNvPr id="3" name="Tijdelijke aanduiding voor tekst 2">
            <a:extLst>
              <a:ext uri="{FF2B5EF4-FFF2-40B4-BE49-F238E27FC236}">
                <a16:creationId xmlns:a16="http://schemas.microsoft.com/office/drawing/2014/main" id="{C8688C44-2369-44A8-B5AA-4F43A2D7E382}"/>
              </a:ext>
            </a:extLst>
          </p:cNvPr>
          <p:cNvSpPr>
            <a:spLocks noGrp="1"/>
          </p:cNvSpPr>
          <p:nvPr>
            <p:ph type="body" idx="1"/>
          </p:nvPr>
        </p:nvSpPr>
        <p:spPr/>
        <p:txBody>
          <a:bodyPr/>
          <a:lstStyle/>
          <a:p>
            <a:r>
              <a:rPr lang="nl-BE" dirty="0"/>
              <a:t>Kleuterschool</a:t>
            </a:r>
          </a:p>
        </p:txBody>
      </p:sp>
      <p:sp>
        <p:nvSpPr>
          <p:cNvPr id="4" name="Tijdelijke aanduiding voor inhoud 3">
            <a:extLst>
              <a:ext uri="{FF2B5EF4-FFF2-40B4-BE49-F238E27FC236}">
                <a16:creationId xmlns:a16="http://schemas.microsoft.com/office/drawing/2014/main" id="{A0EAB8E0-BBA9-4867-9998-4F9D1A92839E}"/>
              </a:ext>
            </a:extLst>
          </p:cNvPr>
          <p:cNvSpPr>
            <a:spLocks noGrp="1"/>
          </p:cNvSpPr>
          <p:nvPr>
            <p:ph sz="half" idx="2"/>
          </p:nvPr>
        </p:nvSpPr>
        <p:spPr/>
        <p:txBody>
          <a:bodyPr/>
          <a:lstStyle/>
          <a:p>
            <a:endParaRPr lang="nl-BE" dirty="0"/>
          </a:p>
          <a:p>
            <a:endParaRPr lang="nl-BE" dirty="0"/>
          </a:p>
          <a:p>
            <a:r>
              <a:rPr lang="nl-BE" dirty="0"/>
              <a:t>Taalontwikkeling (KOALA 5j, navorming kleuterteam, L1 en L2)</a:t>
            </a:r>
          </a:p>
          <a:p>
            <a:r>
              <a:rPr lang="nl-BE" dirty="0"/>
              <a:t>Welbevinden</a:t>
            </a:r>
          </a:p>
          <a:p>
            <a:r>
              <a:rPr lang="nl-BE" dirty="0"/>
              <a:t>Zorggroepje: taal, fijne motoriek en voorbereiding L1</a:t>
            </a:r>
          </a:p>
        </p:txBody>
      </p:sp>
      <p:sp>
        <p:nvSpPr>
          <p:cNvPr id="5" name="Tijdelijke aanduiding voor tekst 4">
            <a:extLst>
              <a:ext uri="{FF2B5EF4-FFF2-40B4-BE49-F238E27FC236}">
                <a16:creationId xmlns:a16="http://schemas.microsoft.com/office/drawing/2014/main" id="{9C5B70E3-2D3A-48D8-AA12-407302D6C0D3}"/>
              </a:ext>
            </a:extLst>
          </p:cNvPr>
          <p:cNvSpPr>
            <a:spLocks noGrp="1"/>
          </p:cNvSpPr>
          <p:nvPr>
            <p:ph type="body" sz="quarter" idx="3"/>
          </p:nvPr>
        </p:nvSpPr>
        <p:spPr/>
        <p:txBody>
          <a:bodyPr/>
          <a:lstStyle/>
          <a:p>
            <a:r>
              <a:rPr lang="nl-BE" dirty="0"/>
              <a:t>Lagere school</a:t>
            </a:r>
          </a:p>
        </p:txBody>
      </p:sp>
      <p:sp>
        <p:nvSpPr>
          <p:cNvPr id="6" name="Tijdelijke aanduiding voor inhoud 5">
            <a:extLst>
              <a:ext uri="{FF2B5EF4-FFF2-40B4-BE49-F238E27FC236}">
                <a16:creationId xmlns:a16="http://schemas.microsoft.com/office/drawing/2014/main" id="{A5ECBD2E-F56E-4583-9CA1-E6E1C2CCE636}"/>
              </a:ext>
            </a:extLst>
          </p:cNvPr>
          <p:cNvSpPr>
            <a:spLocks noGrp="1"/>
          </p:cNvSpPr>
          <p:nvPr>
            <p:ph sz="quarter" idx="4"/>
          </p:nvPr>
        </p:nvSpPr>
        <p:spPr/>
        <p:txBody>
          <a:bodyPr/>
          <a:lstStyle/>
          <a:p>
            <a:endParaRPr lang="nl-BE" dirty="0"/>
          </a:p>
          <a:p>
            <a:endParaRPr lang="nl-BE" dirty="0"/>
          </a:p>
          <a:p>
            <a:r>
              <a:rPr lang="nl-BE" dirty="0"/>
              <a:t>Frans: nieuwe methode: L5</a:t>
            </a:r>
          </a:p>
          <a:p>
            <a:r>
              <a:rPr lang="nl-BE" dirty="0"/>
              <a:t>(Begrijpend) lezen!</a:t>
            </a:r>
          </a:p>
          <a:p>
            <a:r>
              <a:rPr lang="nl-BE" dirty="0"/>
              <a:t>Verbindend schoolklimaat: Vanuit de visie: vertrouwen / zelfvertrouwen.</a:t>
            </a:r>
          </a:p>
          <a:p>
            <a:r>
              <a:rPr lang="nl-BE" dirty="0"/>
              <a:t>Schrijven: schrijfopdrachten binnen de methode kritisch bekijken.</a:t>
            </a:r>
          </a:p>
        </p:txBody>
      </p:sp>
    </p:spTree>
    <p:extLst>
      <p:ext uri="{BB962C8B-B14F-4D97-AF65-F5344CB8AC3E}">
        <p14:creationId xmlns:p14="http://schemas.microsoft.com/office/powerpoint/2010/main" val="3134234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SMARTSCHOOL</a:t>
            </a:r>
            <a:endParaRPr lang="nl-BE" sz="1600" dirty="0"/>
          </a:p>
        </p:txBody>
      </p:sp>
      <p:pic>
        <p:nvPicPr>
          <p:cNvPr id="4" name="Tijdelijke aanduiding voor inhoud 3"/>
          <p:cNvPicPr>
            <a:picLocks noGrp="1" noChangeAspect="1"/>
          </p:cNvPicPr>
          <p:nvPr>
            <p:ph idx="1"/>
          </p:nvPr>
        </p:nvPicPr>
        <p:blipFill>
          <a:blip r:embed="rId2"/>
          <a:stretch>
            <a:fillRect/>
          </a:stretch>
        </p:blipFill>
        <p:spPr>
          <a:xfrm>
            <a:off x="5827315" y="3029324"/>
            <a:ext cx="6364685" cy="3636963"/>
          </a:xfrm>
          <a:prstGeom prst="rect">
            <a:avLst/>
          </a:prstGeom>
        </p:spPr>
      </p:pic>
      <p:sp>
        <p:nvSpPr>
          <p:cNvPr id="8" name="Tekstvak 7">
            <a:extLst>
              <a:ext uri="{FF2B5EF4-FFF2-40B4-BE49-F238E27FC236}">
                <a16:creationId xmlns:a16="http://schemas.microsoft.com/office/drawing/2014/main" id="{BB27145C-58D5-4F9B-AB32-2287D53D7A09}"/>
              </a:ext>
            </a:extLst>
          </p:cNvPr>
          <p:cNvSpPr txBox="1"/>
          <p:nvPr/>
        </p:nvSpPr>
        <p:spPr>
          <a:xfrm>
            <a:off x="672351" y="2056686"/>
            <a:ext cx="5289177" cy="4801314"/>
          </a:xfrm>
          <a:prstGeom prst="rect">
            <a:avLst/>
          </a:prstGeom>
          <a:noFill/>
        </p:spPr>
        <p:txBody>
          <a:bodyPr wrap="square" rtlCol="0">
            <a:spAutoFit/>
          </a:bodyPr>
          <a:lstStyle/>
          <a:p>
            <a:pPr marL="285750" indent="-285750">
              <a:buFontTx/>
              <a:buChar char="-"/>
            </a:pPr>
            <a:endParaRPr lang="nl-BE" dirty="0"/>
          </a:p>
          <a:p>
            <a:pPr marL="285750" indent="-285750">
              <a:buFont typeface="Courier New" panose="02070309020205020404" pitchFamily="49" charset="0"/>
              <a:buChar char="o"/>
            </a:pPr>
            <a:r>
              <a:rPr lang="nl-BE" u="sng" dirty="0"/>
              <a:t>Bericht sturen naar leerkracht</a:t>
            </a:r>
            <a:r>
              <a:rPr lang="nl-BE" dirty="0"/>
              <a:t> </a:t>
            </a:r>
            <a:br>
              <a:rPr lang="nl-BE" dirty="0"/>
            </a:br>
            <a:r>
              <a:rPr lang="nl-BE" dirty="0"/>
              <a:t>– Wees steeds vriendelijk</a:t>
            </a:r>
            <a:br>
              <a:rPr lang="nl-BE" dirty="0"/>
            </a:br>
            <a:r>
              <a:rPr lang="nl-BE" dirty="0"/>
              <a:t>- Leerkrachten antwoorden binnen 2 werkdagen</a:t>
            </a:r>
            <a:br>
              <a:rPr lang="nl-BE" dirty="0"/>
            </a:br>
            <a:r>
              <a:rPr lang="nl-BE" dirty="0"/>
              <a:t>- Huiswerk: de leerling is verantwoordelijk, de leerkracht stuurt dit niet digitaal door na de schooluren – ook niet op vraag.</a:t>
            </a:r>
            <a:br>
              <a:rPr lang="nl-BE" dirty="0"/>
            </a:br>
            <a:r>
              <a:rPr lang="nl-BE" dirty="0"/>
              <a:t>- Ziekte: verwittig de klasleerkracht via Smartschool.</a:t>
            </a:r>
          </a:p>
          <a:p>
            <a:pPr marL="285750" indent="-285750">
              <a:buFontTx/>
              <a:buChar char="-"/>
            </a:pPr>
            <a:endParaRPr lang="nl-BE" dirty="0"/>
          </a:p>
          <a:p>
            <a:pPr marL="285750" indent="-285750">
              <a:buFont typeface="Courier New" panose="02070309020205020404" pitchFamily="49" charset="0"/>
              <a:buChar char="o"/>
            </a:pPr>
            <a:r>
              <a:rPr lang="nl-BE" u="sng" dirty="0"/>
              <a:t>Oudercontact</a:t>
            </a:r>
            <a:r>
              <a:rPr lang="nl-BE" dirty="0"/>
              <a:t> online reserveren, wordt tijdig via een bericht gestuurd</a:t>
            </a:r>
          </a:p>
          <a:p>
            <a:pPr marL="285750" indent="-285750">
              <a:buFontTx/>
              <a:buChar char="-"/>
            </a:pPr>
            <a:endParaRPr lang="nl-BE" dirty="0"/>
          </a:p>
          <a:p>
            <a:pPr marL="285750" indent="-285750">
              <a:buFont typeface="Courier New" panose="02070309020205020404" pitchFamily="49" charset="0"/>
              <a:buChar char="o"/>
            </a:pPr>
            <a:r>
              <a:rPr lang="nl-BE" u="sng" dirty="0"/>
              <a:t>Account activeren </a:t>
            </a:r>
            <a:r>
              <a:rPr lang="nl-BE" dirty="0"/>
              <a:t>lukt niet? Informeer de leerkracht.</a:t>
            </a:r>
          </a:p>
          <a:p>
            <a:pPr marL="285750" indent="-285750">
              <a:buFontTx/>
              <a:buChar char="-"/>
            </a:pPr>
            <a:endParaRPr lang="nl-BE" dirty="0"/>
          </a:p>
        </p:txBody>
      </p:sp>
    </p:spTree>
    <p:extLst>
      <p:ext uri="{BB962C8B-B14F-4D97-AF65-F5344CB8AC3E}">
        <p14:creationId xmlns:p14="http://schemas.microsoft.com/office/powerpoint/2010/main" val="12044434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eerbaar">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TM03457503[[fn=Citeerbaar]]</Template>
  <TotalTime>504</TotalTime>
  <Words>1066</Words>
  <Application>Microsoft Office PowerPoint</Application>
  <PresentationFormat>Breedbeeld</PresentationFormat>
  <Paragraphs>96</Paragraphs>
  <Slides>14</Slides>
  <Notes>0</Notes>
  <HiddenSlides>0</HiddenSlides>
  <MMClips>0</MMClips>
  <ScaleCrop>false</ScaleCrop>
  <HeadingPairs>
    <vt:vector size="4" baseType="variant">
      <vt:variant>
        <vt:lpstr>Thema</vt:lpstr>
      </vt:variant>
      <vt:variant>
        <vt:i4>1</vt:i4>
      </vt:variant>
      <vt:variant>
        <vt:lpstr>Diatitels</vt:lpstr>
      </vt:variant>
      <vt:variant>
        <vt:i4>14</vt:i4>
      </vt:variant>
    </vt:vector>
  </HeadingPairs>
  <TitlesOfParts>
    <vt:vector size="15" baseType="lpstr">
      <vt:lpstr>Citeerbaar</vt:lpstr>
      <vt:lpstr>Schooljaar 2024 - 2025</vt:lpstr>
      <vt:lpstr>VISIE  BASISSCHOOL DE  VLINDER</vt:lpstr>
      <vt:lpstr>JAARTHEMA: PLUK  JE  GELUK!</vt:lpstr>
      <vt:lpstr>BELANGRIJKE AFSPRAKEN</vt:lpstr>
      <vt:lpstr>SCHOOLUREN</vt:lpstr>
      <vt:lpstr>MEDICATIEBELEID</vt:lpstr>
      <vt:lpstr>ZORG OP SCHOOL</vt:lpstr>
      <vt:lpstr>FOCUS OP SCHOOLNIVEAU</vt:lpstr>
      <vt:lpstr>SMARTSCHOOL</vt:lpstr>
      <vt:lpstr>VOOR- EN NASCHOOLSE OPVANG</vt:lpstr>
      <vt:lpstr>OUDERRAAD</vt:lpstr>
      <vt:lpstr>SCHOLENPROJECT KAART</vt:lpstr>
      <vt:lpstr>BELANGRIJKE DATA</vt:lpstr>
      <vt:lpstr>Schooljaar 2024 - 2025</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Schooljaar 2021 - 2022</dc:title>
  <dc:creator>Katrijn Tassier</dc:creator>
  <cp:lastModifiedBy>Annelies Stessens</cp:lastModifiedBy>
  <cp:revision>61</cp:revision>
  <dcterms:created xsi:type="dcterms:W3CDTF">2021-09-13T07:40:19Z</dcterms:created>
  <dcterms:modified xsi:type="dcterms:W3CDTF">2024-09-19T14:34:41Z</dcterms:modified>
</cp:coreProperties>
</file>